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docProps/app.xml" Id="rId3" /><Relationship Type="http://schemas.openxmlformats.org/package/2006/relationships/metadata/core-properties" Target="docProps/core.xml" Id="rId2" /><Relationship Type="http://schemas.openxmlformats.org/officeDocument/2006/relationships/officeDocument" Target="ppt/presentation.xml" Id="rId1" /><Relationship Type="http://schemas.openxmlformats.org/officeDocument/2006/relationships/custom-properties" Target="/docProps/custom.xml" Id="R16827d1da121414c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79" r:id="rId3"/>
    <p:sldId id="272" r:id="rId4"/>
    <p:sldId id="280" r:id="rId5"/>
    <p:sldId id="270" r:id="rId6"/>
    <p:sldId id="291" r:id="rId7"/>
    <p:sldId id="293" r:id="rId8"/>
    <p:sldId id="295" r:id="rId9"/>
    <p:sldId id="296" r:id="rId10"/>
    <p:sldId id="297" r:id="rId11"/>
    <p:sldId id="287" r:id="rId12"/>
    <p:sldId id="275" r:id="rId13"/>
    <p:sldId id="263" r:id="rId14"/>
    <p:sldId id="259" r:id="rId15"/>
    <p:sldId id="260" r:id="rId16"/>
    <p:sldId id="267" r:id="rId17"/>
    <p:sldId id="265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20" autoAdjust="0"/>
  </p:normalViewPr>
  <p:slideViewPr>
    <p:cSldViewPr>
      <p:cViewPr varScale="1">
        <p:scale>
          <a:sx n="99" d="100"/>
          <a:sy n="99" d="100"/>
        </p:scale>
        <p:origin x="194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slide" Target="slides/slide17.xml" Id="rId18" /><Relationship Type="http://schemas.openxmlformats.org/officeDocument/2006/relationships/slide" Target="slides/slide2.xml" Id="rId3" /><Relationship Type="http://schemas.openxmlformats.org/officeDocument/2006/relationships/viewProps" Target="viewProps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slide" Target="slides/slide16.xml" Id="rId17" /><Relationship Type="http://schemas.openxmlformats.org/officeDocument/2006/relationships/slide" Target="slides/slide1.xml" Id="rId2" /><Relationship Type="http://schemas.openxmlformats.org/officeDocument/2006/relationships/slide" Target="slides/slide15.xml" Id="rId16" /><Relationship Type="http://schemas.openxmlformats.org/officeDocument/2006/relationships/presProps" Target="presProps.xml" Id="rId20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openxmlformats.org/officeDocument/2006/relationships/tableStyles" Target="tableStyles.xml" Id="rId23" /><Relationship Type="http://schemas.openxmlformats.org/officeDocument/2006/relationships/slide" Target="slides/slide9.xml" Id="rId10" /><Relationship Type="http://schemas.openxmlformats.org/officeDocument/2006/relationships/notesMaster" Target="notesMasters/notesMaster1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Relationship Type="http://schemas.openxmlformats.org/officeDocument/2006/relationships/theme" Target="theme/theme1.xml" Id="rId22" /><Relationship Type="http://schemas.openxmlformats.org/officeDocument/2006/relationships/customXml" Target="/customXML/item2.xml" Id="R444e4dcff8214b53" /></Relationships>
</file>

<file path=ppt/media/image1.png>
</file>

<file path=ppt/media/image1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E239E-C5C2-4940-95E7-26FD9C74DF45}" type="datetimeFigureOut">
              <a:rPr lang="en-GB" smtClean="0"/>
              <a:t>24/01/2019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8FE43-EC62-4A12-9A9B-F98C7DF0F6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114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Self-employment in Scotland has grown significantly in recent years, faster than in many other countries.</a:t>
            </a:r>
          </a:p>
          <a:p>
            <a:r>
              <a:rPr lang="en-GB" dirty="0"/>
              <a:t>It has accounted for almost half of overall employment growth over the past decade (45% of growth 2005-16) (slightly lower than the UK).</a:t>
            </a:r>
          </a:p>
          <a:p>
            <a:r>
              <a:rPr lang="en-GB" dirty="0"/>
              <a:t>Self-employment in Scotland, however, accounts for just over 1 in 10 jobs, lower than in many other countries. </a:t>
            </a:r>
          </a:p>
          <a:p>
            <a:pPr lvl="1"/>
            <a:r>
              <a:rPr lang="en-GB" dirty="0"/>
              <a:t>Compared to other countries, Scotland has a lower self-employment rate; however, it has one of the highest rates of growth in self-employment.</a:t>
            </a:r>
            <a:r>
              <a:rPr lang="en-GB" sz="400" dirty="0"/>
              <a:t>4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948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are the </a:t>
            </a:r>
            <a:r>
              <a:rPr lang="en-GB" dirty="0">
                <a:solidFill>
                  <a:srgbClr val="0070C0"/>
                </a:solidFill>
              </a:rPr>
              <a:t>sectors and situations in which BSE is arising</a:t>
            </a:r>
            <a:r>
              <a:rPr lang="en-GB" dirty="0"/>
              <a:t>? What’s driving it?</a:t>
            </a:r>
          </a:p>
          <a:p>
            <a:r>
              <a:rPr lang="en-GB" dirty="0"/>
              <a:t>To what extent </a:t>
            </a:r>
            <a:r>
              <a:rPr lang="en-GB" dirty="0">
                <a:solidFill>
                  <a:srgbClr val="0070C0"/>
                </a:solidFill>
              </a:rPr>
              <a:t>are people challenging </a:t>
            </a:r>
            <a:r>
              <a:rPr lang="en-GB" dirty="0"/>
              <a:t>it?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811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https://www.youtube.com/watch?v=liGlE10slOs&amp;feature=share</a:t>
            </a:r>
          </a:p>
          <a:p>
            <a:r>
              <a:rPr lang="en-GB" dirty="0"/>
              <a:t> </a:t>
            </a:r>
          </a:p>
          <a:p>
            <a:r>
              <a:rPr lang="en-GB" dirty="0"/>
              <a:t>On demographics</a:t>
            </a:r>
          </a:p>
          <a:p>
            <a:r>
              <a:rPr lang="en-GB" dirty="0"/>
              <a:t>https://dspace.lboro.ac.uk/dspace-jspui/bitstream/2134/11975/3/Foster%20Carer%20Demographics%20report_23_MAY_2012_FINAL.pdf </a:t>
            </a:r>
          </a:p>
          <a:p>
            <a:r>
              <a:rPr lang="en-GB" dirty="0"/>
              <a:t>Highly controlled, partly as response to some abuse scandals but has become v difficult for workers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435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Case in a Glasgow ET was an important call to arms for other foster carers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3189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FCW campaign in against false dichotomy of love/care vs work.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99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8FE43-EC62-4A12-9A9B-F98C7DF0F66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252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Controversy- government has been keen to flout the good</a:t>
            </a:r>
            <a:r>
              <a:rPr lang="en-GB" baseline="0" dirty="0"/>
              <a:t> news story but there are questions over the quality of the that employment- including underemployment and the conditions of work, particularly for those who are deemed to be outside traditional contracts. Especially SE.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Rise of 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Questions over whether</a:t>
            </a:r>
            <a:r>
              <a:rPr lang="en-GB" baseline="0" dirty="0"/>
              <a:t> there has been a fundamental shift in the nature of 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-some evidence to suggest that it has changed from the thing many used to aspire, to something we must accept, </a:t>
            </a:r>
            <a:r>
              <a:rPr lang="en-GB" baseline="0" dirty="0" err="1"/>
              <a:t>begrudginly</a:t>
            </a:r>
            <a:r>
              <a:rPr lang="en-GB" baseline="0" dirty="0"/>
              <a:t>.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Shouldn’t overstate the </a:t>
            </a:r>
            <a:r>
              <a:rPr lang="en-GB" dirty="0" err="1"/>
              <a:t>doommongering</a:t>
            </a:r>
            <a:r>
              <a:rPr lang="en-GB" dirty="0"/>
              <a:t> &amp; extensiveness of issue- probably more accurate to say that it is a nightmare for a small but growing proportion of the workforce who are BSE</a:t>
            </a:r>
          </a:p>
          <a:p>
            <a:endParaRPr lang="en-GB" dirty="0"/>
          </a:p>
          <a:p>
            <a:r>
              <a:rPr lang="en-GB" dirty="0"/>
              <a:t>Don Lane. SE courier for DPD- fines of £150 per missed day. He had collapsed twice while at work, once having fallen into a diabetic coma behind the wheel. Was afraid of pressure from DPD. Had worked for DPD for 19 years.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30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Available data from LFS, FRS, census data and targeted surveys e.g. by RSA and CIPD.</a:t>
            </a:r>
          </a:p>
          <a:p>
            <a:r>
              <a:rPr lang="en-GB" dirty="0"/>
              <a:t>In addition to the contemporary twist of the gig economy (CIPD: 2018</a:t>
            </a:r>
          </a:p>
          <a:p>
            <a:endParaRPr lang="en-GB" dirty="0"/>
          </a:p>
          <a:p>
            <a:r>
              <a:rPr lang="en-GB" dirty="0"/>
              <a:t>We know SE is highly diverse</a:t>
            </a:r>
          </a:p>
          <a:p>
            <a:pPr lvl="1"/>
            <a:r>
              <a:rPr lang="en-GB" dirty="0"/>
              <a:t>barristers to baristas</a:t>
            </a:r>
          </a:p>
          <a:p>
            <a:pPr lvl="1"/>
            <a:r>
              <a:rPr lang="en-GB" dirty="0"/>
              <a:t>Many value flexibility &amp; relatively satisfied,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84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775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FRS, DWP</a:t>
            </a:r>
          </a:p>
          <a:p>
            <a:r>
              <a:rPr lang="en-GB" dirty="0"/>
              <a:t>CIPD 2018: 12</a:t>
            </a:r>
          </a:p>
          <a:p>
            <a:endParaRPr lang="en-GB" dirty="0"/>
          </a:p>
          <a:p>
            <a:r>
              <a:rPr lang="en-GB" dirty="0"/>
              <a:t>Earnings-</a:t>
            </a:r>
          </a:p>
          <a:p>
            <a:r>
              <a:rPr lang="en-GB" dirty="0"/>
              <a:t>For the UK as a whole, the median annual gross earnings of self-employed people was £12,200 in 2014/15, considerably lower than that for employees (£20,450), and it is likely that the situation is similar in Scotland18. Research suggests that hourly earnings of almost half of self-employed people are below the level of the National Living Wage19 (which does not cover the self-employed). </a:t>
            </a:r>
          </a:p>
          <a:p>
            <a:r>
              <a:rPr lang="en-GB" dirty="0"/>
              <a:t>At the UK level, median annual earnings (in real terms) from self-employment have declined by 16% since 2007/08, much faster than for employees (-10%)20. The reasons for this are unclear, but it could be due to the growth. (R&amp;S: 9-10)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6137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OECD- 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(self-employed in main job aged 15 and over as % of employment) </a:t>
            </a:r>
            <a:r>
              <a:rPr lang="en-GB" dirty="0"/>
              <a:t>CIPD 2018: 19</a:t>
            </a:r>
          </a:p>
          <a:p>
            <a:endParaRPr lang="en-GB" dirty="0"/>
          </a:p>
          <a:p>
            <a:r>
              <a:rPr lang="en-GB" dirty="0"/>
              <a:t>CIPD, 2018: 19</a:t>
            </a:r>
          </a:p>
          <a:p>
            <a:r>
              <a:rPr lang="en-GB" dirty="0"/>
              <a:t>In contrast, the self-employment rate is highest in ‘low income’ countries (IMF definition) and the Middle East and</a:t>
            </a:r>
          </a:p>
          <a:p>
            <a:r>
              <a:rPr lang="en-GB" dirty="0"/>
              <a:t>North Africa (</a:t>
            </a:r>
            <a:r>
              <a:rPr lang="en-GB" dirty="0" err="1"/>
              <a:t>Gindling</a:t>
            </a:r>
            <a:r>
              <a:rPr lang="en-GB" dirty="0"/>
              <a:t> et al 2016). In 14 ‘high income’ countries (IMF definition, includes the UK), the self-employed faced an average wage penalty</a:t>
            </a:r>
          </a:p>
          <a:p>
            <a:r>
              <a:rPr lang="en-GB" dirty="0"/>
              <a:t>of 24% relative to employees (</a:t>
            </a:r>
            <a:r>
              <a:rPr lang="en-GB" dirty="0" err="1"/>
              <a:t>Gindling</a:t>
            </a:r>
            <a:r>
              <a:rPr lang="en-GB" dirty="0"/>
              <a:t> et al 2016). The combination of lower income but comparable standards of living seen in the UK is seen in other European countries</a:t>
            </a:r>
          </a:p>
          <a:p>
            <a:r>
              <a:rPr lang="en-GB" dirty="0"/>
              <a:t>(</a:t>
            </a:r>
            <a:r>
              <a:rPr lang="en-GB" dirty="0" err="1"/>
              <a:t>Horemans</a:t>
            </a:r>
            <a:r>
              <a:rPr lang="en-GB" dirty="0"/>
              <a:t> and Marx 2017).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431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CIPD 2018: 18- 2015 employee outlook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5714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CIPD 2018: 19</a:t>
            </a:r>
          </a:p>
          <a:p>
            <a:r>
              <a:rPr lang="en-GB" dirty="0" err="1"/>
              <a:t>SKIlls</a:t>
            </a:r>
            <a:r>
              <a:rPr lang="en-GB" dirty="0"/>
              <a:t> and employment surveys 2012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239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2015</a:t>
            </a:r>
          </a:p>
          <a:p>
            <a:r>
              <a:rPr lang="en-GB" dirty="0"/>
              <a:t>CIPD, 2018: 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6CBA5-D5C2-4C21-8475-E5955947BB5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293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71F06-64C4-49D9-A743-A3D9E8DAC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609600"/>
            <a:ext cx="7924800" cy="4525963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GB" b="1" dirty="0"/>
              <a:t>Trends in self-employment</a:t>
            </a:r>
          </a:p>
          <a:p>
            <a:pPr lvl="1"/>
            <a:r>
              <a:rPr lang="en-GB" dirty="0"/>
              <a:t>The rise of self-employment- </a:t>
            </a:r>
            <a:r>
              <a:rPr lang="en-GB" dirty="0">
                <a:solidFill>
                  <a:srgbClr val="0070C0"/>
                </a:solidFill>
              </a:rPr>
              <a:t>entrepreneurial or exploitative?</a:t>
            </a:r>
          </a:p>
          <a:p>
            <a:pPr lvl="2"/>
            <a:r>
              <a:rPr lang="en-GB" dirty="0"/>
              <a:t>Mixed evidence + feminist critique</a:t>
            </a:r>
          </a:p>
          <a:p>
            <a:pPr marL="0" indent="0">
              <a:buNone/>
            </a:pPr>
            <a:r>
              <a:rPr lang="en-GB" b="1" dirty="0"/>
              <a:t>Case study </a:t>
            </a:r>
          </a:p>
          <a:p>
            <a:pPr lvl="1"/>
            <a:r>
              <a:rPr lang="en-GB" dirty="0"/>
              <a:t>Contesting bogus self-employment research</a:t>
            </a:r>
          </a:p>
          <a:p>
            <a:pPr lvl="2"/>
            <a:r>
              <a:rPr lang="en-GB" dirty="0"/>
              <a:t>Case study of </a:t>
            </a:r>
            <a:r>
              <a:rPr lang="en-GB" dirty="0">
                <a:solidFill>
                  <a:srgbClr val="0070C0"/>
                </a:solidFill>
              </a:rPr>
              <a:t>foster care ‘workers’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991C5-2D81-496D-9426-30C493954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460" y="4057162"/>
            <a:ext cx="1616495" cy="2156802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FE3746-E174-4B24-A6D9-983C09366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132" y="4057162"/>
            <a:ext cx="3698586" cy="2086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6A962F-3D30-48DB-A304-C57E04CAC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82" y="4039834"/>
            <a:ext cx="2907942" cy="192893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0693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50BF4-8E0C-4EC3-9735-B857D987A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Positive feelings about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55341C-774F-4AD9-B4E6-3AAC133DF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991" y="1443038"/>
            <a:ext cx="8820018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60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BF44A-8000-4BC8-B649-CBAC71ECC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Satisfaction with working conditions across Europe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5A453A-2224-4D1D-9C90-1CE0050D1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" y="1676400"/>
            <a:ext cx="921938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585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32823-5502-41F8-9C48-7A7E9F229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Do we have the full picture?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35282-8548-4272-85F9-17E4F1249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>
            <a:normAutofit/>
          </a:bodyPr>
          <a:lstStyle/>
          <a:p>
            <a:r>
              <a:rPr lang="en-GB" dirty="0"/>
              <a:t>“There is </a:t>
            </a:r>
            <a:r>
              <a:rPr lang="en-GB" b="1" dirty="0">
                <a:solidFill>
                  <a:srgbClr val="0070C0"/>
                </a:solidFill>
              </a:rPr>
              <a:t>no obvious problem </a:t>
            </a:r>
            <a:r>
              <a:rPr lang="en-GB" dirty="0"/>
              <a:t>with self-employment as a labour force choice and </a:t>
            </a:r>
            <a:r>
              <a:rPr lang="en-GB" b="1" dirty="0">
                <a:solidFill>
                  <a:srgbClr val="0070C0"/>
                </a:solidFill>
              </a:rPr>
              <a:t>little evidence that conditions are getting worse</a:t>
            </a:r>
            <a:r>
              <a:rPr lang="en-GB" dirty="0"/>
              <a:t>.” BIS (2016:14) </a:t>
            </a:r>
          </a:p>
          <a:p>
            <a:pPr lvl="1"/>
            <a:r>
              <a:rPr lang="en-GB" dirty="0"/>
              <a:t>But pockets of ‘problematic precarity’? </a:t>
            </a:r>
          </a:p>
          <a:p>
            <a:pPr marL="800100" lvl="2" indent="0">
              <a:buNone/>
            </a:pPr>
            <a:r>
              <a:rPr lang="en-GB" dirty="0"/>
              <a:t>e.g. social care (Hayes, 2017, Hayes and Moore, 2016)</a:t>
            </a:r>
          </a:p>
        </p:txBody>
      </p:sp>
    </p:spTree>
    <p:extLst>
      <p:ext uri="{BB962C8B-B14F-4D97-AF65-F5344CB8AC3E}">
        <p14:creationId xmlns:p14="http://schemas.microsoft.com/office/powerpoint/2010/main" val="854906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67FC6DF5-6695-481D-AEEA-5552961150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95"/>
            <a:ext cx="675033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E27E6BE-1194-49E7-BA29-0898123DD9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/>
        </p:blipFill>
        <p:spPr>
          <a:xfrm flipH="1">
            <a:off x="0" y="0"/>
            <a:ext cx="9143998" cy="6858000"/>
          </a:xfrm>
          <a:prstGeom prst="rect">
            <a:avLst/>
          </a:prstGeom>
        </p:spPr>
      </p:pic>
      <p:sp>
        <p:nvSpPr>
          <p:cNvPr id="43" name="Freeform 82">
            <a:extLst>
              <a:ext uri="{FF2B5EF4-FFF2-40B4-BE49-F238E27FC236}">
                <a16:creationId xmlns:a16="http://schemas.microsoft.com/office/drawing/2014/main" id="{63D44656-9703-4F76-BF95-869D8579EE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2546"/>
            <a:ext cx="3242131" cy="2704964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F72EDF1-3CBA-4BB0-8AE8-3583F0846F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09084" y="2836118"/>
            <a:ext cx="2865340" cy="2865340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Freeform 78">
            <a:extLst>
              <a:ext uri="{FF2B5EF4-FFF2-40B4-BE49-F238E27FC236}">
                <a16:creationId xmlns:a16="http://schemas.microsoft.com/office/drawing/2014/main" id="{29B389D7-95A7-4E4F-B9CF-F8D6863023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4090922" cy="3465907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8ED098-A056-4546-80EB-32C786D6C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10" y="5049655"/>
            <a:ext cx="1648168" cy="1648168"/>
          </a:xfrm>
          <a:prstGeom prst="rect">
            <a:avLst/>
          </a:prstGeom>
        </p:spPr>
      </p:pic>
      <p:sp>
        <p:nvSpPr>
          <p:cNvPr id="49" name="Oval 48">
            <a:extLst>
              <a:ext uri="{FF2B5EF4-FFF2-40B4-BE49-F238E27FC236}">
                <a16:creationId xmlns:a16="http://schemas.microsoft.com/office/drawing/2014/main" id="{B275ED38-7160-44B2-ADEA-7615F92E2A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460491"/>
            <a:ext cx="1964524" cy="1964524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3181B-EC0F-4EB7-B618-8BE67006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1353" y="240175"/>
            <a:ext cx="5717261" cy="109053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GB" sz="2400" b="1" dirty="0">
                <a:solidFill>
                  <a:srgbClr val="000000"/>
                </a:solidFill>
              </a:rPr>
              <a:t>Contesting Bogus Self-employment: an examination of problematic precarity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BBFB0A-6898-4A1E-88F6-F9CB8FC3C2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r="-2" b="-2"/>
          <a:stretch/>
        </p:blipFill>
        <p:spPr>
          <a:xfrm>
            <a:off x="5160090" y="1156542"/>
            <a:ext cx="976932" cy="9769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8DE4C5-0BD5-43BA-BE07-14B4715DE9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/>
          </a:blip>
          <a:srcRect l="4548" r="14340" b="-5"/>
          <a:stretch/>
        </p:blipFill>
        <p:spPr>
          <a:xfrm>
            <a:off x="431382" y="221190"/>
            <a:ext cx="2686300" cy="2219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C42E02-B9B0-4705-8F4F-4CDF442962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/>
          </a:blip>
          <a:srcRect t="15960" r="-3" b="6831"/>
          <a:stretch/>
        </p:blipFill>
        <p:spPr>
          <a:xfrm>
            <a:off x="3882953" y="3550082"/>
            <a:ext cx="1755848" cy="149957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BD3EE-8224-4757-9D5A-5B6AB3A39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9157" y="2686595"/>
            <a:ext cx="2930412" cy="3587123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Where does BSE occur? </a:t>
            </a:r>
          </a:p>
          <a:p>
            <a:pPr>
              <a:lnSpc>
                <a:spcPct val="90000"/>
              </a:lnSpc>
            </a:pPr>
            <a:endParaRPr lang="en-GB" sz="2000" b="1" dirty="0">
              <a:solidFill>
                <a:srgbClr val="000000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What problems arise from it? </a:t>
            </a:r>
          </a:p>
          <a:p>
            <a:pPr marL="0" indent="0">
              <a:lnSpc>
                <a:spcPct val="90000"/>
              </a:lnSpc>
              <a:buNone/>
            </a:pPr>
            <a:endParaRPr lang="en-GB" sz="2000" b="1" dirty="0">
              <a:solidFill>
                <a:srgbClr val="000000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Are people contesting it?</a:t>
            </a:r>
          </a:p>
          <a:p>
            <a:pPr>
              <a:lnSpc>
                <a:spcPct val="90000"/>
              </a:lnSpc>
            </a:pPr>
            <a:endParaRPr lang="en-GB" sz="2000" b="1" dirty="0">
              <a:solidFill>
                <a:srgbClr val="000000"/>
              </a:solidFill>
            </a:endParaRPr>
          </a:p>
          <a:p>
            <a:pPr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Multiple method design</a:t>
            </a:r>
          </a:p>
          <a:p>
            <a:pPr lvl="1"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 Interviews</a:t>
            </a:r>
          </a:p>
          <a:p>
            <a:pPr lvl="1">
              <a:lnSpc>
                <a:spcPct val="90000"/>
              </a:lnSpc>
            </a:pPr>
            <a:r>
              <a:rPr lang="en-GB" sz="2000" b="1" dirty="0">
                <a:solidFill>
                  <a:srgbClr val="000000"/>
                </a:solidFill>
              </a:rPr>
              <a:t>Observation &amp; documentary/textual analysis</a:t>
            </a:r>
          </a:p>
        </p:txBody>
      </p:sp>
    </p:spTree>
    <p:extLst>
      <p:ext uri="{BB962C8B-B14F-4D97-AF65-F5344CB8AC3E}">
        <p14:creationId xmlns:p14="http://schemas.microsoft.com/office/powerpoint/2010/main" val="3855559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.xx.fbcdn.net/v/t1.15752-9/40239030_1611423905629237_1652785792973537280_n.jpg?_nc_cat=0&amp;_nc_ad=z-m&amp;_nc_cid=0&amp;oh=0ad09aa354503beb55c09e83e80b65fc&amp;oe=5C36687C">
            <a:extLst>
              <a:ext uri="{FF2B5EF4-FFF2-40B4-BE49-F238E27FC236}">
                <a16:creationId xmlns:a16="http://schemas.microsoft.com/office/drawing/2014/main" id="{931C7D82-008F-43AB-85C7-6A7218FA46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0"/>
            <a:ext cx="1828799" cy="3251197"/>
          </a:xfrm>
          <a:prstGeom prst="rect">
            <a:avLst/>
          </a:prstGeom>
          <a:noFill/>
          <a:effectLst>
            <a:softEdge rad="76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DD3F4B-93AF-4630-9D1F-0CBE3C6B8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2598"/>
            <a:ext cx="7391400" cy="1143000"/>
          </a:xfrm>
        </p:spPr>
        <p:txBody>
          <a:bodyPr>
            <a:normAutofit/>
          </a:bodyPr>
          <a:lstStyle/>
          <a:p>
            <a:pPr algn="l"/>
            <a:r>
              <a:rPr lang="en-GB" b="1" dirty="0"/>
              <a:t>Foster care </a:t>
            </a:r>
            <a:r>
              <a:rPr lang="en-GB" b="1" i="1" dirty="0"/>
              <a:t>workers </a:t>
            </a:r>
            <a:r>
              <a:rPr lang="en-GB" b="1" dirty="0"/>
              <a:t>campaign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2F8D8-C437-4CA8-BEC7-EF5CB317DBB8}"/>
              </a:ext>
            </a:extLst>
          </p:cNvPr>
          <p:cNvSpPr txBox="1"/>
          <p:nvPr/>
        </p:nvSpPr>
        <p:spPr>
          <a:xfrm>
            <a:off x="381000" y="2286000"/>
            <a:ext cx="796427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Often couples</a:t>
            </a:r>
            <a:r>
              <a:rPr lang="en-GB" sz="2400" dirty="0"/>
              <a:t>, but 85-90% main carers are women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70C0"/>
                </a:solidFill>
              </a:rPr>
              <a:t>Organising rapidly since 2016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70C0"/>
                </a:solidFill>
              </a:rPr>
              <a:t>Recognised selves in media reports </a:t>
            </a:r>
            <a:r>
              <a:rPr lang="en-GB" sz="2400" dirty="0"/>
              <a:t>of BSE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r>
              <a:rPr lang="en-GB" sz="2400" dirty="0"/>
              <a:t>“Do work that is set out for them in a written agreement, and they are </a:t>
            </a:r>
            <a:r>
              <a:rPr lang="en-GB" sz="2400" dirty="0">
                <a:solidFill>
                  <a:srgbClr val="0070C0"/>
                </a:solidFill>
              </a:rPr>
              <a:t>highly supervised</a:t>
            </a:r>
            <a:r>
              <a:rPr lang="en-GB" sz="2400" dirty="0"/>
              <a:t>, yet they have </a:t>
            </a:r>
            <a:r>
              <a:rPr lang="en-GB" sz="2400" dirty="0">
                <a:solidFill>
                  <a:srgbClr val="0070C0"/>
                </a:solidFill>
              </a:rPr>
              <a:t>no employment rights</a:t>
            </a:r>
            <a:r>
              <a:rPr lang="en-GB" sz="2400" dirty="0"/>
              <a:t>. And these rights couldn’t be more needed… [some] foster care workers </a:t>
            </a:r>
            <a:r>
              <a:rPr lang="en-GB" sz="2400" dirty="0">
                <a:solidFill>
                  <a:srgbClr val="0070C0"/>
                </a:solidFill>
              </a:rPr>
              <a:t>not being paid enough to cover basic essentials</a:t>
            </a:r>
            <a:r>
              <a:rPr lang="en-GB" sz="2400" dirty="0"/>
              <a:t>, [others suffer] of unfair “de-registrations.” (Union official, IWGB)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6221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BD0A92D-399A-41B4-B955-6B72A41B7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6048" y="0"/>
            <a:ext cx="9340048" cy="6850894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A49DF9-534D-4905-8F46-02AB63EB6F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13"/>
          <a:stretch/>
        </p:blipFill>
        <p:spPr>
          <a:xfrm flipH="1">
            <a:off x="-196051" y="0"/>
            <a:ext cx="9340050" cy="68508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E4144D-0055-4573-9869-A76B64136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93" y="3886200"/>
            <a:ext cx="4459934" cy="9728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685800">
              <a:lnSpc>
                <a:spcPct val="90000"/>
              </a:lnSpc>
            </a:pPr>
            <a:r>
              <a:rPr lang="en-US" sz="31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Lack of due process or protection from ‘dismissal’</a:t>
            </a:r>
          </a:p>
        </p:txBody>
      </p:sp>
      <p:sp>
        <p:nvSpPr>
          <p:cNvPr id="14" name="Freeform 56">
            <a:extLst>
              <a:ext uri="{FF2B5EF4-FFF2-40B4-BE49-F238E27FC236}">
                <a16:creationId xmlns:a16="http://schemas.microsoft.com/office/drawing/2014/main" id="{9FA51AA9-DFBD-4CB2-9C70-26DAC24A34C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0213" y="-7107"/>
            <a:ext cx="4301461" cy="3189918"/>
          </a:xfrm>
          <a:custGeom>
            <a:avLst/>
            <a:gdLst>
              <a:gd name="connsiteX0" fmla="*/ 268379 w 4305922"/>
              <a:gd name="connsiteY0" fmla="*/ 0 h 3193227"/>
              <a:gd name="connsiteX1" fmla="*/ 4037544 w 4305922"/>
              <a:gd name="connsiteY1" fmla="*/ 0 h 3193227"/>
              <a:gd name="connsiteX2" fmla="*/ 4046072 w 4305922"/>
              <a:gd name="connsiteY2" fmla="*/ 14037 h 3193227"/>
              <a:gd name="connsiteX3" fmla="*/ 4305922 w 4305922"/>
              <a:gd name="connsiteY3" fmla="*/ 1040266 h 3193227"/>
              <a:gd name="connsiteX4" fmla="*/ 2152962 w 4305922"/>
              <a:gd name="connsiteY4" fmla="*/ 3193227 h 3193227"/>
              <a:gd name="connsiteX5" fmla="*/ 0 w 4305922"/>
              <a:gd name="connsiteY5" fmla="*/ 1040266 h 3193227"/>
              <a:gd name="connsiteX6" fmla="*/ 259851 w 4305922"/>
              <a:gd name="connsiteY6" fmla="*/ 14037 h 3193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5922" h="3193227">
                <a:moveTo>
                  <a:pt x="268379" y="0"/>
                </a:moveTo>
                <a:lnTo>
                  <a:pt x="4037544" y="0"/>
                </a:lnTo>
                <a:lnTo>
                  <a:pt x="4046072" y="14037"/>
                </a:lnTo>
                <a:cubicBezTo>
                  <a:pt x="4211790" y="319097"/>
                  <a:pt x="4305922" y="668689"/>
                  <a:pt x="4305922" y="1040266"/>
                </a:cubicBezTo>
                <a:cubicBezTo>
                  <a:pt x="4305922" y="2229314"/>
                  <a:pt x="3342009" y="3193227"/>
                  <a:pt x="2152962" y="3193227"/>
                </a:cubicBezTo>
                <a:cubicBezTo>
                  <a:pt x="963913" y="3193227"/>
                  <a:pt x="0" y="2229314"/>
                  <a:pt x="0" y="1040266"/>
                </a:cubicBezTo>
                <a:cubicBezTo>
                  <a:pt x="0" y="668689"/>
                  <a:pt x="94133" y="319097"/>
                  <a:pt x="259851" y="14037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CD39D-D293-4F93-A97D-1AA10D1C6C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25113" b="32363"/>
          <a:stretch/>
        </p:blipFill>
        <p:spPr>
          <a:xfrm>
            <a:off x="321114" y="120901"/>
            <a:ext cx="4059658" cy="3069017"/>
          </a:xfrm>
          <a:custGeom>
            <a:avLst/>
            <a:gdLst>
              <a:gd name="connsiteX0" fmla="*/ 288818 w 4063868"/>
              <a:gd name="connsiteY0" fmla="*/ 0 h 3072200"/>
              <a:gd name="connsiteX1" fmla="*/ 3775050 w 4063868"/>
              <a:gd name="connsiteY1" fmla="*/ 0 h 3072200"/>
              <a:gd name="connsiteX2" fmla="*/ 3818625 w 4063868"/>
              <a:gd name="connsiteY2" fmla="*/ 71726 h 3072200"/>
              <a:gd name="connsiteX3" fmla="*/ 4063868 w 4063868"/>
              <a:gd name="connsiteY3" fmla="*/ 1040266 h 3072200"/>
              <a:gd name="connsiteX4" fmla="*/ 2031934 w 4063868"/>
              <a:gd name="connsiteY4" fmla="*/ 3072200 h 3072200"/>
              <a:gd name="connsiteX5" fmla="*/ 0 w 4063868"/>
              <a:gd name="connsiteY5" fmla="*/ 1040266 h 3072200"/>
              <a:gd name="connsiteX6" fmla="*/ 245244 w 4063868"/>
              <a:gd name="connsiteY6" fmla="*/ 71726 h 30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3868" h="3072200">
                <a:moveTo>
                  <a:pt x="288818" y="0"/>
                </a:moveTo>
                <a:lnTo>
                  <a:pt x="3775050" y="0"/>
                </a:lnTo>
                <a:lnTo>
                  <a:pt x="3818625" y="71726"/>
                </a:lnTo>
                <a:cubicBezTo>
                  <a:pt x="3975028" y="359637"/>
                  <a:pt x="4063868" y="689577"/>
                  <a:pt x="4063868" y="1040266"/>
                </a:cubicBezTo>
                <a:cubicBezTo>
                  <a:pt x="4063868" y="2162473"/>
                  <a:pt x="3154140" y="3072200"/>
                  <a:pt x="2031934" y="3072200"/>
                </a:cubicBezTo>
                <a:cubicBezTo>
                  <a:pt x="909728" y="3072200"/>
                  <a:pt x="0" y="2162473"/>
                  <a:pt x="0" y="1040266"/>
                </a:cubicBezTo>
                <a:cubicBezTo>
                  <a:pt x="0" y="689577"/>
                  <a:pt x="88841" y="359637"/>
                  <a:pt x="245244" y="71726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6" name="Freeform 58">
            <a:extLst>
              <a:ext uri="{FF2B5EF4-FFF2-40B4-BE49-F238E27FC236}">
                <a16:creationId xmlns:a16="http://schemas.microsoft.com/office/drawing/2014/main" id="{D5905D0D-FE5E-454B-A340-4DE821C09E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2327" y="1420882"/>
            <a:ext cx="4501673" cy="5437119"/>
          </a:xfrm>
          <a:custGeom>
            <a:avLst/>
            <a:gdLst>
              <a:gd name="connsiteX0" fmla="*/ 3034499 w 4506342"/>
              <a:gd name="connsiteY0" fmla="*/ 0 h 5442758"/>
              <a:gd name="connsiteX1" fmla="*/ 4480922 w 4506342"/>
              <a:gd name="connsiteY1" fmla="*/ 366248 h 5442758"/>
              <a:gd name="connsiteX2" fmla="*/ 4506342 w 4506342"/>
              <a:gd name="connsiteY2" fmla="*/ 381691 h 5442758"/>
              <a:gd name="connsiteX3" fmla="*/ 4506342 w 4506342"/>
              <a:gd name="connsiteY3" fmla="*/ 5442758 h 5442758"/>
              <a:gd name="connsiteX4" fmla="*/ 1193461 w 4506342"/>
              <a:gd name="connsiteY4" fmla="*/ 5442758 h 5442758"/>
              <a:gd name="connsiteX5" fmla="*/ 1104276 w 4506342"/>
              <a:gd name="connsiteY5" fmla="*/ 5376066 h 5442758"/>
              <a:gd name="connsiteX6" fmla="*/ 0 w 4506342"/>
              <a:gd name="connsiteY6" fmla="*/ 3034499 h 5442758"/>
              <a:gd name="connsiteX7" fmla="*/ 3034499 w 4506342"/>
              <a:gd name="connsiteY7" fmla="*/ 0 h 5442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06342" h="5442758">
                <a:moveTo>
                  <a:pt x="3034499" y="0"/>
                </a:moveTo>
                <a:cubicBezTo>
                  <a:pt x="3558220" y="0"/>
                  <a:pt x="4050953" y="132675"/>
                  <a:pt x="4480922" y="366248"/>
                </a:cubicBezTo>
                <a:lnTo>
                  <a:pt x="4506342" y="381691"/>
                </a:lnTo>
                <a:lnTo>
                  <a:pt x="4506342" y="5442758"/>
                </a:lnTo>
                <a:lnTo>
                  <a:pt x="1193461" y="5442758"/>
                </a:lnTo>
                <a:lnTo>
                  <a:pt x="1104276" y="5376066"/>
                </a:lnTo>
                <a:cubicBezTo>
                  <a:pt x="429867" y="4819495"/>
                  <a:pt x="0" y="3977198"/>
                  <a:pt x="0" y="3034499"/>
                </a:cubicBezTo>
                <a:cubicBezTo>
                  <a:pt x="0" y="1358591"/>
                  <a:pt x="1358591" y="0"/>
                  <a:pt x="3034499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7C843E-95ED-4B85-9F3F-A6509C356D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alphaModFix/>
            <a:extLst/>
          </a:blip>
          <a:srcRect t="16836" r="1" b="14809"/>
          <a:stretch/>
        </p:blipFill>
        <p:spPr>
          <a:xfrm>
            <a:off x="4797277" y="1575831"/>
            <a:ext cx="4346723" cy="5282169"/>
          </a:xfrm>
          <a:custGeom>
            <a:avLst/>
            <a:gdLst>
              <a:gd name="connsiteX0" fmla="*/ 2879389 w 4351232"/>
              <a:gd name="connsiteY0" fmla="*/ 0 h 5287648"/>
              <a:gd name="connsiteX1" fmla="*/ 4251877 w 4351232"/>
              <a:gd name="connsiteY1" fmla="*/ 347527 h 5287648"/>
              <a:gd name="connsiteX2" fmla="*/ 4351232 w 4351232"/>
              <a:gd name="connsiteY2" fmla="*/ 407886 h 5287648"/>
              <a:gd name="connsiteX3" fmla="*/ 4351232 w 4351232"/>
              <a:gd name="connsiteY3" fmla="*/ 5287648 h 5287648"/>
              <a:gd name="connsiteX4" fmla="*/ 1303444 w 4351232"/>
              <a:gd name="connsiteY4" fmla="*/ 5287648 h 5287648"/>
              <a:gd name="connsiteX5" fmla="*/ 1269495 w 4351232"/>
              <a:gd name="connsiteY5" fmla="*/ 5267024 h 5287648"/>
              <a:gd name="connsiteX6" fmla="*/ 0 w 4351232"/>
              <a:gd name="connsiteY6" fmla="*/ 2879389 h 5287648"/>
              <a:gd name="connsiteX7" fmla="*/ 2879389 w 4351232"/>
              <a:gd name="connsiteY7" fmla="*/ 0 h 5287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51232" h="5287648">
                <a:moveTo>
                  <a:pt x="2879389" y="0"/>
                </a:moveTo>
                <a:cubicBezTo>
                  <a:pt x="3376340" y="0"/>
                  <a:pt x="3843887" y="125893"/>
                  <a:pt x="4251877" y="347527"/>
                </a:cubicBezTo>
                <a:lnTo>
                  <a:pt x="4351232" y="407886"/>
                </a:lnTo>
                <a:lnTo>
                  <a:pt x="4351232" y="5287648"/>
                </a:lnTo>
                <a:lnTo>
                  <a:pt x="1303444" y="5287648"/>
                </a:lnTo>
                <a:lnTo>
                  <a:pt x="1269495" y="5267024"/>
                </a:lnTo>
                <a:cubicBezTo>
                  <a:pt x="503573" y="4749577"/>
                  <a:pt x="0" y="3873291"/>
                  <a:pt x="0" y="2879389"/>
                </a:cubicBezTo>
                <a:cubicBezTo>
                  <a:pt x="0" y="1289146"/>
                  <a:pt x="1289146" y="0"/>
                  <a:pt x="2879389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885240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4FA4-19D3-424F-A131-EE19A339B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072" y="289459"/>
            <a:ext cx="5181600" cy="15398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100" b="1" dirty="0"/>
              <a:t>‘Just parents’/unpaid work in the home v ‘workers’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231648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0D116-15D9-485C-956E-91FB70B14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72" y="2209800"/>
            <a:ext cx="6170728" cy="435872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endParaRPr lang="en-GB" sz="22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2200" dirty="0"/>
              <a:t>“</a:t>
            </a:r>
            <a:r>
              <a:rPr lang="en-GB" sz="22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 </a:t>
            </a:r>
            <a:r>
              <a:rPr lang="en-GB" sz="22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 doesn’t get asked of other people who are motivated by doing good but also make a living from their profession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such as doctors or teachers, if people are concerned about the fair use of money in fostering then I would suggest asking questions of those who are actually getting that money, such as local authorities’ directors of children services, some of whom earn more than £130,000 per year, or private fostering agencies who make millions in profits.” (IWGB rep)</a:t>
            </a:r>
          </a:p>
          <a:p>
            <a:pPr marL="0" indent="0">
              <a:lnSpc>
                <a:spcPct val="90000"/>
              </a:lnSpc>
              <a:buNone/>
            </a:pPr>
            <a:endParaRPr lang="en-GB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“The </a:t>
            </a:r>
            <a:r>
              <a:rPr lang="en-GB" sz="22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desire for working rights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GB" sz="22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decent pay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should not be questioned for those who </a:t>
            </a:r>
            <a:r>
              <a:rPr lang="en-GB" sz="22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dedicate 24 hours a day, seven days a week, to looking after children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young people in the most vulnerable of situations.”  (IWGB rep)</a:t>
            </a:r>
          </a:p>
          <a:p>
            <a:pPr marL="0" indent="0">
              <a:lnSpc>
                <a:spcPct val="90000"/>
              </a:lnSpc>
              <a:buNone/>
            </a:pPr>
            <a:endParaRPr lang="en-GB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1AFFD4-3FEE-469F-BD63-9D9E1B0D76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98" r="1" b="12030"/>
          <a:stretch/>
        </p:blipFill>
        <p:spPr>
          <a:xfrm>
            <a:off x="5943600" y="0"/>
            <a:ext cx="3367020" cy="4876800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49839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EF8175-CA2B-46EF-A3D5-DD26B64F3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339" y="-20548"/>
            <a:ext cx="1345551" cy="2382748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303CA-6D08-4E8F-BB78-2DCD56DE5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142" y="762000"/>
            <a:ext cx="8098972" cy="579120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Seeking </a:t>
            </a:r>
            <a:r>
              <a:rPr lang="en-GB" dirty="0">
                <a:solidFill>
                  <a:srgbClr val="0070C0"/>
                </a:solidFill>
              </a:rPr>
              <a:t>a foster care workers’ rights bill </a:t>
            </a:r>
          </a:p>
          <a:p>
            <a:r>
              <a:rPr lang="en-GB" dirty="0"/>
              <a:t>Creation of a </a:t>
            </a:r>
            <a:r>
              <a:rPr lang="en-GB" dirty="0">
                <a:solidFill>
                  <a:srgbClr val="0070C0"/>
                </a:solidFill>
              </a:rPr>
              <a:t>national, independent, gov-accredited body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Employment status as leverage </a:t>
            </a:r>
            <a:r>
              <a:rPr lang="en-GB" dirty="0"/>
              <a:t>point</a:t>
            </a:r>
          </a:p>
          <a:p>
            <a:pPr lvl="1"/>
            <a:r>
              <a:rPr lang="en-GB" dirty="0"/>
              <a:t>claims for the </a:t>
            </a:r>
            <a:r>
              <a:rPr lang="en-GB" dirty="0">
                <a:solidFill>
                  <a:srgbClr val="0070C0"/>
                </a:solidFill>
              </a:rPr>
              <a:t>valuing</a:t>
            </a:r>
            <a:r>
              <a:rPr lang="en-GB" dirty="0"/>
              <a:t> of their work, and indeed </a:t>
            </a:r>
            <a:r>
              <a:rPr lang="en-GB" dirty="0">
                <a:solidFill>
                  <a:srgbClr val="0070C0"/>
                </a:solidFill>
              </a:rPr>
              <a:t>recognition that it is ‘work’</a:t>
            </a:r>
          </a:p>
          <a:p>
            <a:pPr lvl="1"/>
            <a:r>
              <a:rPr lang="en-GB" dirty="0"/>
              <a:t>Seeing success in </a:t>
            </a:r>
            <a:r>
              <a:rPr lang="en-GB" dirty="0">
                <a:solidFill>
                  <a:srgbClr val="0070C0"/>
                </a:solidFill>
              </a:rPr>
              <a:t>shifting narrative</a:t>
            </a:r>
          </a:p>
          <a:p>
            <a:pPr marL="457200" lvl="1" indent="0">
              <a:buNone/>
            </a:pPr>
            <a:endParaRPr lang="en-GB" dirty="0"/>
          </a:p>
          <a:p>
            <a:pPr marL="514350" indent="-457200"/>
            <a:r>
              <a:rPr lang="en-GB" dirty="0"/>
              <a:t>Leads to wider questioning of </a:t>
            </a:r>
            <a:r>
              <a:rPr lang="en-GB" dirty="0">
                <a:solidFill>
                  <a:srgbClr val="0070C0"/>
                </a:solidFill>
              </a:rPr>
              <a:t>political economy </a:t>
            </a:r>
            <a:r>
              <a:rPr lang="en-GB" dirty="0"/>
              <a:t>of care, </a:t>
            </a:r>
            <a:r>
              <a:rPr lang="en-GB" dirty="0">
                <a:solidFill>
                  <a:srgbClr val="0070C0"/>
                </a:solidFill>
              </a:rPr>
              <a:t>the centrality of work, UBI.</a:t>
            </a:r>
          </a:p>
          <a:p>
            <a:pPr marL="514350" indent="-457200"/>
            <a:endParaRPr lang="en-GB" dirty="0">
              <a:solidFill>
                <a:srgbClr val="0070C0"/>
              </a:solidFill>
            </a:endParaRPr>
          </a:p>
          <a:p>
            <a:pPr marL="5715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514350" indent="-457200"/>
            <a:endParaRPr lang="en-GB" dirty="0">
              <a:solidFill>
                <a:srgbClr val="0070C0"/>
              </a:solidFill>
            </a:endParaRPr>
          </a:p>
          <a:p>
            <a:pPr marL="514350" indent="-457200"/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38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59CD6-F1FC-470B-ADE7-B202175E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Self-employment 1959-2017 (% jobs)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944E03-3A18-4AC7-B488-7C14C7D22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1430" y="1313443"/>
            <a:ext cx="7975370" cy="42311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7170D2-EFC9-4662-8F0F-AA5B3165F77C}"/>
              </a:ext>
            </a:extLst>
          </p:cNvPr>
          <p:cNvSpPr txBox="1"/>
          <p:nvPr/>
        </p:nvSpPr>
        <p:spPr>
          <a:xfrm>
            <a:off x="914400" y="605432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UK (ONS, 2018)</a:t>
            </a:r>
          </a:p>
        </p:txBody>
      </p:sp>
    </p:spTree>
    <p:extLst>
      <p:ext uri="{BB962C8B-B14F-4D97-AF65-F5344CB8AC3E}">
        <p14:creationId xmlns:p14="http://schemas.microsoft.com/office/powerpoint/2010/main" val="4246774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C6365-0FD0-4C3D-ADB6-0A950DF4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9242E1-E2D3-4E73-BD98-FEB02DB7A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240" y="-1371600"/>
            <a:ext cx="8019560" cy="901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71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9C319-66C1-4EA1-9073-38D0463C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51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0070C0"/>
                </a:solidFill>
              </a:rPr>
              <a:t>Entrepreneurial</a:t>
            </a:r>
            <a:r>
              <a:rPr lang="en-GB" dirty="0"/>
              <a:t> or </a:t>
            </a:r>
            <a:r>
              <a:rPr lang="en-GB" dirty="0">
                <a:solidFill>
                  <a:srgbClr val="0070C0"/>
                </a:solidFill>
              </a:rPr>
              <a:t>exploitative</a:t>
            </a:r>
            <a:r>
              <a:rPr lang="en-GB" dirty="0"/>
              <a:t>?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D8C89-82AB-4065-94F2-B63D04754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0735"/>
            <a:ext cx="8077200" cy="4572000"/>
          </a:xfrm>
        </p:spPr>
        <p:txBody>
          <a:bodyPr>
            <a:normAutofit fontScale="92500" lnSpcReduction="10000"/>
          </a:bodyPr>
          <a:lstStyle/>
          <a:p>
            <a:pPr marL="57150" indent="0">
              <a:buNone/>
            </a:pPr>
            <a:r>
              <a:rPr lang="en-GB" sz="3600" dirty="0"/>
              <a:t>“Self-employment used to be the </a:t>
            </a:r>
            <a:r>
              <a:rPr lang="en-GB" sz="3600" dirty="0">
                <a:solidFill>
                  <a:srgbClr val="0070C0"/>
                </a:solidFill>
              </a:rPr>
              <a:t>dream</a:t>
            </a:r>
            <a:r>
              <a:rPr lang="en-GB" sz="3600" dirty="0"/>
              <a:t>. Now it’s a </a:t>
            </a:r>
            <a:r>
              <a:rPr lang="en-GB" sz="3600" dirty="0">
                <a:solidFill>
                  <a:srgbClr val="0070C0"/>
                </a:solidFill>
              </a:rPr>
              <a:t>nightmare</a:t>
            </a:r>
            <a:r>
              <a:rPr lang="en-GB" sz="3600" dirty="0"/>
              <a:t>” (Fleming, 2016)</a:t>
            </a:r>
          </a:p>
          <a:p>
            <a:pPr marL="57150" indent="0">
              <a:buNone/>
            </a:pPr>
            <a:endParaRPr lang="en-GB" sz="3600" dirty="0"/>
          </a:p>
          <a:p>
            <a:pPr marL="57150" indent="0">
              <a:buNone/>
            </a:pPr>
            <a:r>
              <a:rPr lang="en-GB" dirty="0"/>
              <a:t>Increasing proportion as ‘bogus’? </a:t>
            </a:r>
          </a:p>
          <a:p>
            <a:pPr marL="457200" lvl="1" indent="0">
              <a:buNone/>
            </a:pPr>
            <a:r>
              <a:rPr lang="en-GB" sz="2200" dirty="0"/>
              <a:t>-Worst of both worlds</a:t>
            </a:r>
          </a:p>
          <a:p>
            <a:pPr lvl="1"/>
            <a:r>
              <a:rPr lang="en-GB" sz="2000" dirty="0">
                <a:solidFill>
                  <a:prstClr val="black"/>
                </a:solidFill>
              </a:rPr>
              <a:t>Estimates of 10.5% (Citizens Advice, 2015) to 20-30% (</a:t>
            </a:r>
            <a:r>
              <a:rPr lang="en-GB" sz="2000" dirty="0" err="1">
                <a:solidFill>
                  <a:prstClr val="black"/>
                </a:solidFill>
              </a:rPr>
              <a:t>Heyes</a:t>
            </a:r>
            <a:r>
              <a:rPr lang="en-GB" sz="2000" dirty="0">
                <a:solidFill>
                  <a:prstClr val="black"/>
                </a:solidFill>
              </a:rPr>
              <a:t> &amp; Hastings, 2017)</a:t>
            </a:r>
          </a:p>
          <a:p>
            <a:pPr lvl="1"/>
            <a:r>
              <a:rPr lang="en-GB" sz="2000" dirty="0">
                <a:solidFill>
                  <a:prstClr val="black"/>
                </a:solidFill>
              </a:rPr>
              <a:t>Mixed evidence on SE v employee/worker comparisons</a:t>
            </a:r>
          </a:p>
          <a:p>
            <a:pPr marL="457200" lvl="1" indent="0">
              <a:buNone/>
            </a:pPr>
            <a:endParaRPr lang="en-GB" sz="2000" dirty="0">
              <a:solidFill>
                <a:prstClr val="black"/>
              </a:solidFill>
            </a:endParaRPr>
          </a:p>
          <a:p>
            <a:pPr lvl="0"/>
            <a:r>
              <a:rPr lang="en-GB" sz="2700" dirty="0">
                <a:solidFill>
                  <a:prstClr val="black"/>
                </a:solidFill>
              </a:rPr>
              <a:t>Risks of BSE?</a:t>
            </a:r>
          </a:p>
          <a:p>
            <a:pPr lvl="1"/>
            <a:r>
              <a:rPr lang="en-GB" sz="2300" dirty="0">
                <a:solidFill>
                  <a:prstClr val="black"/>
                </a:solidFill>
              </a:rPr>
              <a:t>Death, (no)taxes and poverty?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8DB701-BCC1-4EE6-A94D-C761C23FE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5277349"/>
            <a:ext cx="2534609" cy="133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55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4F635C-07AC-4585-8DDB-384092F01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681" y="5402262"/>
            <a:ext cx="2547319" cy="1473200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6B314A-E468-4CCC-80B0-0BE41FE1A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988" y="317"/>
            <a:ext cx="2760011" cy="1980883"/>
          </a:xfrm>
          <a:prstGeom prst="rect">
            <a:avLst/>
          </a:prstGeom>
          <a:effectLst>
            <a:softEdge rad="1524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A39BDA-46F1-4F4F-A910-9FFEFE1B7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GB" dirty="0"/>
              <a:t>Degradation of SE, following feminisation?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29AC4-FC59-4986-ADFF-9E0B07C6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524000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lvl="1"/>
            <a:r>
              <a:rPr lang="en-GB" dirty="0"/>
              <a:t>40% of employment growth </a:t>
            </a:r>
            <a:r>
              <a:rPr lang="en-GB" dirty="0">
                <a:solidFill>
                  <a:srgbClr val="0070C0"/>
                </a:solidFill>
              </a:rPr>
              <a:t>2008-16</a:t>
            </a:r>
            <a:r>
              <a:rPr lang="en-GB" dirty="0"/>
              <a:t> (BIS, 2016: 3)</a:t>
            </a:r>
          </a:p>
          <a:p>
            <a:pPr lvl="1"/>
            <a:r>
              <a:rPr lang="en-GB" dirty="0"/>
              <a:t>Rise in SE with no employees (ONS, 2018)</a:t>
            </a:r>
          </a:p>
          <a:p>
            <a:pPr lvl="1"/>
            <a:r>
              <a:rPr lang="en-GB" dirty="0"/>
              <a:t>Increase in those reporting </a:t>
            </a:r>
            <a:r>
              <a:rPr lang="en-GB" dirty="0">
                <a:solidFill>
                  <a:srgbClr val="0070C0"/>
                </a:solidFill>
              </a:rPr>
              <a:t>necessity over choice </a:t>
            </a:r>
            <a:r>
              <a:rPr lang="en-GB" dirty="0"/>
              <a:t>(Resolution Foundation, 2014)</a:t>
            </a:r>
          </a:p>
          <a:p>
            <a:pPr lvl="1"/>
            <a:r>
              <a:rPr lang="en-GB" dirty="0"/>
              <a:t>£ Gap with employees is widening (CIPD, 2018)</a:t>
            </a:r>
          </a:p>
          <a:p>
            <a:pPr lvl="2"/>
            <a:r>
              <a:rPr lang="en-GB" dirty="0"/>
              <a:t>£240 pw v £400 (modal earnings), falling faster than employee earnings (BIS, 2016)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from male/FT dominated&gt; increasingly </a:t>
            </a:r>
            <a:r>
              <a:rPr lang="en-GB" dirty="0">
                <a:solidFill>
                  <a:srgbClr val="0070C0"/>
                </a:solidFill>
              </a:rPr>
              <a:t>female, part-time and lower-earnings </a:t>
            </a:r>
            <a:r>
              <a:rPr lang="en-GB" dirty="0"/>
              <a:t>(CIPD, 2018, BIS, 2016). </a:t>
            </a:r>
          </a:p>
          <a:p>
            <a:pPr lvl="1"/>
            <a:r>
              <a:rPr lang="en-GB" dirty="0"/>
              <a:t>SE a premium for part-time men, but part-time SE women are paid less (ONS, 2018: 26) </a:t>
            </a:r>
          </a:p>
          <a:p>
            <a:pPr lvl="1"/>
            <a:r>
              <a:rPr lang="en-GB" dirty="0"/>
              <a:t>Continued </a:t>
            </a:r>
            <a:r>
              <a:rPr lang="en-GB" dirty="0">
                <a:solidFill>
                  <a:srgbClr val="0070C0"/>
                </a:solidFill>
              </a:rPr>
              <a:t>segregation- growth of care and cleaning. </a:t>
            </a:r>
            <a:r>
              <a:rPr lang="en-GB" dirty="0"/>
              <a:t>Gender segregation in gig work (</a:t>
            </a:r>
            <a:r>
              <a:rPr lang="en-GB" dirty="0" err="1"/>
              <a:t>Balaram</a:t>
            </a:r>
            <a:r>
              <a:rPr lang="en-GB" dirty="0"/>
              <a:t> et al, 2017: 18)</a:t>
            </a:r>
          </a:p>
        </p:txBody>
      </p:sp>
    </p:spTree>
    <p:extLst>
      <p:ext uri="{BB962C8B-B14F-4D97-AF65-F5344CB8AC3E}">
        <p14:creationId xmlns:p14="http://schemas.microsoft.com/office/powerpoint/2010/main" val="1461906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33E7-B7F0-4E96-A56F-43B9D62A8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 by industry 1978-2017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7862A3-EAB0-432C-A725-E20E06077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945" y="1752600"/>
            <a:ext cx="8996055" cy="430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0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91920-4B9B-44D8-8DB2-BBC4CA1DD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Median real income SE &amp; employees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92FA83-309A-49E9-9A05-AD01C6681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5275" y="2705100"/>
            <a:ext cx="841345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2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50213C-E2BE-46FD-AA27-CA2DDFCE1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345" y="871884"/>
            <a:ext cx="8771310" cy="51142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ADC304-D07B-41B7-B178-E4DCF8725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Self-employment is higher in low-income countries</a:t>
            </a:r>
          </a:p>
        </p:txBody>
      </p:sp>
    </p:spTree>
    <p:extLst>
      <p:ext uri="{BB962C8B-B14F-4D97-AF65-F5344CB8AC3E}">
        <p14:creationId xmlns:p14="http://schemas.microsoft.com/office/powerpoint/2010/main" val="1421150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855700-3404-48C7-85CC-1FF08C764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500" y="1066800"/>
            <a:ext cx="8001000" cy="50297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4F2B13-4571-4B2F-8C16-A6122EB54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 related well-being</a:t>
            </a:r>
          </a:p>
        </p:txBody>
      </p:sp>
    </p:spTree>
    <p:extLst>
      <p:ext uri="{BB962C8B-B14F-4D97-AF65-F5344CB8AC3E}">
        <p14:creationId xmlns:p14="http://schemas.microsoft.com/office/powerpoint/2010/main" val="1142708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2.xml.rels>&#65279;<?xml version="1.0" encoding="utf-8"?><Relationships xmlns="http://schemas.openxmlformats.org/package/2006/relationships"><Relationship Type="http://schemas.openxmlformats.org/officeDocument/2006/relationships/customXmlProps" Target="/customXML/itemProps2.xml" Id="Rd3c4172d526e4b2384ade4b889302c76" /></Relationships>
</file>

<file path=customXML/item2.xml><?xml version="1.0" encoding="utf-8"?>
<metadata xmlns="http://www.objective.com/ecm/document/metadata/53D26341A57B383EE0540010E0463CCA" version="1.0.0">
  <systemFields>
    <field name="Objective-Id">
      <value order="0">A24401600</value>
    </field>
    <field name="Objective-Title">
      <value order="0">Session 2 - Presentation 2 - Self-Employment - Eleanor Kirk</value>
    </field>
    <field name="Objective-Description">
      <value order="0"/>
    </field>
    <field name="Objective-CreationStamp">
      <value order="0">2019-05-10T18:27:25Z</value>
    </field>
    <field name="Objective-IsApproved">
      <value order="0">false</value>
    </field>
    <field name="Objective-IsPublished">
      <value order="0">true</value>
    </field>
    <field name="Objective-DatePublished">
      <value order="0">2019-05-10T18:44:23Z</value>
    </field>
    <field name="Objective-ModificationStamp">
      <value order="0">2019-05-28T12:48:44Z</value>
    </field>
    <field name="Objective-Owner">
      <value order="0">Thompson, Spencer S (U441249)</value>
    </field>
    <field name="Objective-Path">
      <value order="0">Objective Global Folder:SG File Plan:People, communities and living:Social Issues:Equal opportunities and diversity:Research and analysis: Equal opportunities and diversity:Improving the Gender Assessment of the Budget: 2018-2023</value>
    </field>
    <field name="Objective-Parent">
      <value order="0">Improving the Gender Assessment of the Budget: 2018-2023</value>
    </field>
    <field name="Objective-State">
      <value order="0">Published</value>
    </field>
    <field name="Objective-VersionId">
      <value order="0">vA34920068</value>
    </field>
    <field name="Objective-Version">
      <value order="0">1.0</value>
    </field>
    <field name="Objective-VersionNumber">
      <value order="0">1</value>
    </field>
    <field name="Objective-VersionComment">
      <value order="0">First version</value>
    </field>
    <field name="Objective-FileNumber">
      <value order="0">PROCRES/1943</value>
    </field>
    <field name="Objective-Classification">
      <value order="0">OFFICIAL</value>
    </field>
    <field name="Objective-Caveats">
      <value order="0">Caveat for access to SG Fileplan</value>
    </field>
  </systemFields>
  <catalogues>
    <catalogue name="Document Type Catalogue" type="type" ori="id:cA35">
      <field name="Objective-Date of Original">
        <value order="0"/>
      </field>
      <field name="Objective-Date Received">
        <value order="0"/>
      </field>
      <field name="Objective-SG Web Publication - Category">
        <value order="0"/>
      </field>
      <field name="Objective-SG Web Publication - Category 2 Classification">
        <value order="0"/>
      </field>
      <field name="Objective-Connect Creator">
        <value order="0"/>
      </field>
    </catalogue>
  </catalogues>
</metadata>
</file>

<file path=customXML/itemProps2.xml><?xml version="1.0" encoding="utf-8"?>
<ds:datastoreItem xmlns:ds="http://schemas.openxmlformats.org/officeDocument/2006/customXml" ds:itemID="{5745109E-2DDF-40CB-AC2B-FF9B10C90820}">
  <ds:schemaRefs>
    <ds:schemaRef ds:uri="http://www.objective.com/ecm/document/metadata/53D26341A57B383EE0540010E0463CC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1275</Words>
  <Application>Microsoft Office PowerPoint</Application>
  <PresentationFormat>On-screen Show (4:3)</PresentationFormat>
  <Paragraphs>133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Office Theme</vt:lpstr>
      <vt:lpstr>PowerPoint Presentation</vt:lpstr>
      <vt:lpstr>Self-employment 1959-2017 (% jobs)</vt:lpstr>
      <vt:lpstr>PowerPoint Presentation</vt:lpstr>
      <vt:lpstr>Entrepreneurial or exploitative?  </vt:lpstr>
      <vt:lpstr>Degradation of SE, following feminisation?</vt:lpstr>
      <vt:lpstr>SE by industry 1978-2017</vt:lpstr>
      <vt:lpstr>Median real income SE &amp; employees</vt:lpstr>
      <vt:lpstr>Self-employment is higher in low-income countries</vt:lpstr>
      <vt:lpstr>Work related well-being</vt:lpstr>
      <vt:lpstr>Positive feelings about work</vt:lpstr>
      <vt:lpstr>Satisfaction with working conditions across Europe</vt:lpstr>
      <vt:lpstr>Do we have the full picture?</vt:lpstr>
      <vt:lpstr>Contesting Bogus Self-employment: an examination of problematic precarity </vt:lpstr>
      <vt:lpstr>Foster care workers campaign</vt:lpstr>
      <vt:lpstr>Lack of due process or protection from ‘dismissal’</vt:lpstr>
      <vt:lpstr>‘Just parents’/unpaid work in the home v ‘workers’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Eleanor Kirk</dc:creator>
  <cp:lastModifiedBy>Thomson, Emily</cp:lastModifiedBy>
  <cp:revision>21</cp:revision>
  <cp:lastPrinted>2019-01-22T07:50:03Z</cp:lastPrinted>
  <dcterms:created xsi:type="dcterms:W3CDTF">2019-01-22T07:38:40Z</dcterms:created>
  <dcterms:modified xsi:type="dcterms:W3CDTF">2019-01-24T09:38:32Z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ecked by">
    <vt:lpwstr>32123</vt:lpwstr>
  </property>
  <property fmtid="{D5CDD505-2E9C-101B-9397-08002B2CF9AE}" pid="3" name="Objective-Id">
    <vt:lpwstr>A24401600</vt:lpwstr>
  </property>
  <property fmtid="{D5CDD505-2E9C-101B-9397-08002B2CF9AE}" pid="4" name="Objective-Title">
    <vt:lpwstr>Session 2 - Presentation 2 - Self-Employment - Eleanor Kirk</vt:lpwstr>
  </property>
  <property fmtid="{D5CDD505-2E9C-101B-9397-08002B2CF9AE}" pid="5" name="Objective-Description">
    <vt:lpwstr/>
  </property>
  <property fmtid="{D5CDD505-2E9C-101B-9397-08002B2CF9AE}" pid="6" name="Objective-CreationStamp">
    <vt:filetime>2019-05-10T18:44:23Z</vt:filetime>
  </property>
  <property fmtid="{D5CDD505-2E9C-101B-9397-08002B2CF9AE}" pid="7" name="Objective-IsApproved">
    <vt:bool>false</vt:bool>
  </property>
  <property fmtid="{D5CDD505-2E9C-101B-9397-08002B2CF9AE}" pid="8" name="Objective-IsPublished">
    <vt:bool>true</vt:bool>
  </property>
  <property fmtid="{D5CDD505-2E9C-101B-9397-08002B2CF9AE}" pid="9" name="Objective-DatePublished">
    <vt:filetime>2019-05-10T18:44:23Z</vt:filetime>
  </property>
  <property fmtid="{D5CDD505-2E9C-101B-9397-08002B2CF9AE}" pid="10" name="Objective-ModificationStamp">
    <vt:filetime>2019-05-28T12:48:44Z</vt:filetime>
  </property>
  <property fmtid="{D5CDD505-2E9C-101B-9397-08002B2CF9AE}" pid="11" name="Objective-Owner">
    <vt:lpwstr>Thompson, Spencer S (U441249)</vt:lpwstr>
  </property>
  <property fmtid="{D5CDD505-2E9C-101B-9397-08002B2CF9AE}" pid="12" name="Objective-Path">
    <vt:lpwstr>Objective Global Folder:SG File Plan:People, communities and living:Social Issues:Equal opportunities and diversity:Research and analysis: Equal opportunities and diversity:Improving the Gender Assessment of the Budget: 2018-2023:</vt:lpwstr>
  </property>
  <property fmtid="{D5CDD505-2E9C-101B-9397-08002B2CF9AE}" pid="13" name="Objective-Parent">
    <vt:lpwstr>Improving the Gender Assessment of the Budget: 2018-2023</vt:lpwstr>
  </property>
  <property fmtid="{D5CDD505-2E9C-101B-9397-08002B2CF9AE}" pid="14" name="Objective-State">
    <vt:lpwstr>Published</vt:lpwstr>
  </property>
  <property fmtid="{D5CDD505-2E9C-101B-9397-08002B2CF9AE}" pid="15" name="Objective-VersionId">
    <vt:lpwstr>vA34920068</vt:lpwstr>
  </property>
  <property fmtid="{D5CDD505-2E9C-101B-9397-08002B2CF9AE}" pid="16" name="Objective-Version">
    <vt:lpwstr>1.0</vt:lpwstr>
  </property>
  <property fmtid="{D5CDD505-2E9C-101B-9397-08002B2CF9AE}" pid="17" name="Objective-VersionNumber">
    <vt:r8>1</vt:r8>
  </property>
  <property fmtid="{D5CDD505-2E9C-101B-9397-08002B2CF9AE}" pid="18" name="Objective-VersionComment">
    <vt:lpwstr>First version</vt:lpwstr>
  </property>
  <property fmtid="{D5CDD505-2E9C-101B-9397-08002B2CF9AE}" pid="19" name="Objective-FileNumber">
    <vt:lpwstr/>
  </property>
  <property fmtid="{D5CDD505-2E9C-101B-9397-08002B2CF9AE}" pid="20" name="Objective-Classification">
    <vt:lpwstr>[Inherited - OFFICIAL]</vt:lpwstr>
  </property>
  <property fmtid="{D5CDD505-2E9C-101B-9397-08002B2CF9AE}" pid="21" name="Objective-Caveats">
    <vt:lpwstr/>
  </property>
  <property fmtid="{D5CDD505-2E9C-101B-9397-08002B2CF9AE}" pid="22" name="Objective-Date of Original">
    <vt:lpwstr/>
  </property>
  <property fmtid="{D5CDD505-2E9C-101B-9397-08002B2CF9AE}" pid="23" name="Objective-Date Received">
    <vt:lpwstr/>
  </property>
  <property fmtid="{D5CDD505-2E9C-101B-9397-08002B2CF9AE}" pid="24" name="Objective-SG Web Publication - Category">
    <vt:lpwstr/>
  </property>
  <property fmtid="{D5CDD505-2E9C-101B-9397-08002B2CF9AE}" pid="25" name="Objective-SG Web Publication - Category 2 Classification">
    <vt:lpwstr/>
  </property>
  <property fmtid="{D5CDD505-2E9C-101B-9397-08002B2CF9AE}" pid="26" name="Objective-Connect Creator">
    <vt:lpwstr/>
  </property>
  <property fmtid="{D5CDD505-2E9C-101B-9397-08002B2CF9AE}" pid="27" name="Objective-Comment">
    <vt:lpwstr/>
  </property>
  <property fmtid="{D5CDD505-2E9C-101B-9397-08002B2CF9AE}" pid="28" name="Objective-Date of Original [system]">
    <vt:lpwstr/>
  </property>
  <property fmtid="{D5CDD505-2E9C-101B-9397-08002B2CF9AE}" pid="29" name="Objective-Date Received [system]">
    <vt:lpwstr/>
  </property>
  <property fmtid="{D5CDD505-2E9C-101B-9397-08002B2CF9AE}" pid="30" name="Objective-SG Web Publication - Category [system]">
    <vt:lpwstr/>
  </property>
  <property fmtid="{D5CDD505-2E9C-101B-9397-08002B2CF9AE}" pid="31" name="Objective-SG Web Publication - Category 2 Classification [system]">
    <vt:lpwstr/>
  </property>
  <property fmtid="{D5CDD505-2E9C-101B-9397-08002B2CF9AE}" pid="32" name="Objective-Connect Creator [system]">
    <vt:lpwstr/>
  </property>
</Properties>
</file>